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3" r:id="rId15"/>
    <p:sldId id="272" r:id="rId1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B980"/>
    <a:srgbClr val="262B32"/>
    <a:srgbClr val="4A5362"/>
    <a:srgbClr val="4C5662"/>
    <a:srgbClr val="363D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0;&#1093;&#1085;&#1077;&#1074;&#1080;&#1095;\Documents\Documents\2018%20&#1075;&#1086;&#1076;\&#1088;&#1077;&#1096;&#1077;&#1085;&#1080;&#1103;%20%20&#1089;&#1077;&#1089;&#1089;&#1080;&#1081;\&#1073;&#1102;&#1076;&#1078;&#1077;&#1090;%20&#1076;&#1083;&#1103;%20%20&#1075;&#1088;&#1072;&#1078;&#1076;&#1072;&#1085;%202016%20&#1075;&#1086;&#1076;\&#1077;&#1082;&#1089;&#1077;&#1083;&#1090;%20&#1076;&#1083;&#1103;%20&#1075;&#1088;&#1072;&#1078;&#1076;&#1072;&#1085;%202016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Belfin\&#1086;&#1073;&#1097;&#1072;&#1103;%20&#1087;&#1072;&#1087;&#1082;&#1072;\&#1042;&#1080;&#1082;&#1091;&#1083;&#1086;&#1074;&#1072;\2019\&#1044;&#1083;&#1103;%20&#1073;&#1102;&#1076;&#1078;&#1077;&#1090;&#1072;%20&#1076;&#1083;&#1103;%20&#1075;&#1088;&#1072;&#1078;&#1076;&#1072;&#1085;%20&#1079;&#1072;%202017%20&#1075;&#1086;&#1076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97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5857630236192602"/>
          <c:y val="3.4398034398034398E-2"/>
          <c:w val="0.49352828796313708"/>
          <c:h val="0.86240786240786238"/>
        </c:manualLayout>
      </c:layout>
      <c:bar3DChart>
        <c:barDir val="col"/>
        <c:grouping val="stacked"/>
        <c:varyColors val="0"/>
        <c:ser>
          <c:idx val="1"/>
          <c:order val="0"/>
          <c:tx>
            <c:strRef>
              <c:f>Лист5!$A$5</c:f>
              <c:strCache>
                <c:ptCount val="1"/>
                <c:pt idx="0">
                  <c:v>безвозмедные поступления 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6.400967705353879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CA-4F39-A63E-8DE0789C56F7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3102212904147016E-2"/>
                      <c:h val="8.17215832207032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9CA-4F39-A63E-8DE0789C56F7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262B32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Лист5!$B$3:$C$3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Лист5!$B$5:$C$5</c:f>
              <c:numCache>
                <c:formatCode>#,##0.00</c:formatCode>
                <c:ptCount val="2"/>
                <c:pt idx="0">
                  <c:v>2608869.2999999998</c:v>
                </c:pt>
                <c:pt idx="1">
                  <c:v>2523344.1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40-417B-8264-6E141E19C45C}"/>
            </c:ext>
          </c:extLst>
        </c:ser>
        <c:ser>
          <c:idx val="0"/>
          <c:order val="1"/>
          <c:tx>
            <c:strRef>
              <c:f>Лист5!$A$4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Лист5!$B$3:$C$3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Лист5!$B$4:$C$4</c:f>
              <c:numCache>
                <c:formatCode>#,##0.00</c:formatCode>
                <c:ptCount val="2"/>
                <c:pt idx="0">
                  <c:v>1106500</c:v>
                </c:pt>
                <c:pt idx="1">
                  <c:v>1239980.3999999999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40-417B-8264-6E141E19C45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shape val="box"/>
        <c:axId val="530982184"/>
        <c:axId val="1"/>
        <c:axId val="0"/>
      </c:bar3DChart>
      <c:catAx>
        <c:axId val="530982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5309821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990397120242218"/>
          <c:y val="0.41031941031941033"/>
          <c:w val="0.31715260472385204"/>
          <c:h val="0.18427518427518427"/>
        </c:manualLayout>
      </c:layout>
      <c:overlay val="0"/>
      <c:spPr>
        <a:noFill/>
        <a:ln w="3175">
          <a:solidFill>
            <a:srgbClr val="000000"/>
          </a:solidFill>
          <a:prstDash val="solid"/>
        </a:ln>
      </c:spPr>
    </c:legend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4C5662"/>
          </a:solidFill>
          <a:latin typeface="Impact" panose="020B0806030902050204" pitchFamily="34" charset="0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3685722568709191E-2"/>
          <c:y val="9.1485481310883562E-2"/>
          <c:w val="0.55915196641150877"/>
          <c:h val="0.81702903737823285"/>
        </c:manualLayout>
      </c:layout>
      <c:pie3DChart>
        <c:varyColors val="1"/>
        <c:ser>
          <c:idx val="0"/>
          <c:order val="0"/>
          <c:explosion val="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A43-458A-8085-8E71B42E1B5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A43-458A-8085-8E71B42E1B54}"/>
              </c:ext>
            </c:extLst>
          </c:dPt>
          <c:dPt>
            <c:idx val="2"/>
            <c:bubble3D val="0"/>
            <c:explosion val="3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A43-458A-8085-8E71B42E1B54}"/>
              </c:ext>
            </c:extLst>
          </c:dPt>
          <c:dLbls>
            <c:dLbl>
              <c:idx val="0"/>
              <c:layout>
                <c:manualLayout>
                  <c:x val="2.7680380934017074E-3"/>
                  <c:y val="-7.910688247302420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43-458A-8085-8E71B42E1B54}"/>
                </c:ext>
              </c:extLst>
            </c:dLbl>
            <c:dLbl>
              <c:idx val="1"/>
              <c:layout>
                <c:manualLayout>
                  <c:x val="3.0134702803981197E-2"/>
                  <c:y val="-7.926217556138816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43-458A-8085-8E71B42E1B54}"/>
                </c:ext>
              </c:extLst>
            </c:dLbl>
            <c:dLbl>
              <c:idx val="2"/>
              <c:layout>
                <c:manualLayout>
                  <c:x val="-1.2184240363999906E-2"/>
                  <c:y val="-1.05307669874599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43-458A-8085-8E71B42E1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Impact" panose="020B080603090205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Лист2!$A$3:$A$5</c:f>
              <c:strCache>
                <c:ptCount val="3"/>
                <c:pt idx="0">
                  <c:v>налоговые доходы</c:v>
                </c:pt>
                <c:pt idx="1">
                  <c:v>неналоговые 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Лист2!$B$3:$B$5</c:f>
              <c:numCache>
                <c:formatCode>#,##0.00</c:formatCode>
                <c:ptCount val="3"/>
                <c:pt idx="0">
                  <c:v>914468.8</c:v>
                </c:pt>
                <c:pt idx="1">
                  <c:v>192331.2</c:v>
                </c:pt>
                <c:pt idx="2">
                  <c:v>2608869.2999999998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43-458A-8085-8E71B42E1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650965720969806"/>
          <c:y val="0.18373760571595218"/>
          <c:w val="0.283490342790302"/>
          <c:h val="0.590858121901428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500">
          <a:latin typeface="Impact" panose="020B0806030902050204" pitchFamily="34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40"/>
      <c:rotY val="17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8149058149058151E-2"/>
          <c:w val="1"/>
          <c:h val="0.71563312650434829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966-475B-A7DD-4EC138FA7C71}"/>
              </c:ext>
            </c:extLst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3966-475B-A7DD-4EC138FA7C71}"/>
              </c:ext>
            </c:extLst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3966-475B-A7DD-4EC138FA7C71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3966-475B-A7DD-4EC138FA7C71}"/>
              </c:ext>
            </c:extLst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3966-475B-A7DD-4EC138FA7C71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3966-475B-A7DD-4EC138FA7C71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3966-475B-A7DD-4EC138FA7C71}"/>
              </c:ext>
            </c:extLst>
          </c:dPt>
          <c:dPt>
            <c:idx val="7"/>
            <c:bubble3D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3966-475B-A7DD-4EC138FA7C71}"/>
              </c:ext>
            </c:extLst>
          </c:dPt>
          <c:dLbls>
            <c:numFmt formatCode="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Лист4!$A$6:$A$13</c:f>
              <c:strCache>
                <c:ptCount val="8"/>
                <c:pt idx="0">
                  <c:v>налог на  доходы  физических  лиц</c:v>
                </c:pt>
                <c:pt idx="1">
                  <c:v>налог на прибыль </c:v>
                </c:pt>
                <c:pt idx="2">
                  <c:v>Налог, взимаемый в связи с применением УСН</c:v>
                </c:pt>
                <c:pt idx="3">
                  <c:v>прочие  налоги</c:v>
                </c:pt>
                <c:pt idx="4">
                  <c:v>доходы  от использования имущества</c:v>
                </c:pt>
                <c:pt idx="5">
                  <c:v>плата  за  негативное  воздействие  на окружающую  среду</c:v>
                </c:pt>
                <c:pt idx="6">
                  <c:v>Штрафы,  санкции, возмещение ущерба</c:v>
                </c:pt>
                <c:pt idx="7">
                  <c:v>Прочие неналоговые доходы</c:v>
                </c:pt>
              </c:strCache>
            </c:strRef>
          </c:cat>
          <c:val>
            <c:numRef>
              <c:f>Лист4!$B$6:$B$13</c:f>
            </c:numRef>
          </c:val>
          <c:extLst>
            <c:ext xmlns:c16="http://schemas.microsoft.com/office/drawing/2014/chart" uri="{C3380CC4-5D6E-409C-BE32-E72D297353CC}">
              <c16:uniqueId val="{00000010-3966-475B-A7DD-4EC138FA7C71}"/>
            </c:ext>
          </c:extLst>
        </c:ser>
        <c:ser>
          <c:idx val="0"/>
          <c:order val="1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explosion val="12"/>
            <c:extLst>
              <c:ext xmlns:c16="http://schemas.microsoft.com/office/drawing/2014/chart" uri="{C3380CC4-5D6E-409C-BE32-E72D297353CC}">
                <c16:uniqueId val="{00000011-3966-475B-A7DD-4EC138FA7C71}"/>
              </c:ext>
            </c:extLst>
          </c:dPt>
          <c:dPt>
            <c:idx val="1"/>
            <c:bubble3D val="0"/>
            <c:explosion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3-3966-475B-A7DD-4EC138FA7C71}"/>
              </c:ext>
            </c:extLst>
          </c:dPt>
          <c:dPt>
            <c:idx val="2"/>
            <c:bubble3D val="0"/>
            <c:explosion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5-3966-475B-A7DD-4EC138FA7C71}"/>
              </c:ext>
            </c:extLst>
          </c:dPt>
          <c:dPt>
            <c:idx val="3"/>
            <c:bubble3D val="0"/>
            <c:explosion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7-3966-475B-A7DD-4EC138FA7C71}"/>
              </c:ext>
            </c:extLst>
          </c:dPt>
          <c:dPt>
            <c:idx val="4"/>
            <c:bubble3D val="0"/>
            <c:explosion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9-3966-475B-A7DD-4EC138FA7C71}"/>
              </c:ext>
            </c:extLst>
          </c:dPt>
          <c:dPt>
            <c:idx val="5"/>
            <c:bubble3D val="0"/>
            <c:explosion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B-3966-475B-A7DD-4EC138FA7C71}"/>
              </c:ext>
            </c:extLst>
          </c:dPt>
          <c:dPt>
            <c:idx val="6"/>
            <c:bubble3D val="0"/>
            <c:explosion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D-3966-475B-A7DD-4EC138FA7C71}"/>
              </c:ext>
            </c:extLst>
          </c:dPt>
          <c:dPt>
            <c:idx val="7"/>
            <c:bubble3D val="0"/>
            <c:explosion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F-3966-475B-A7DD-4EC138FA7C71}"/>
              </c:ext>
            </c:extLst>
          </c:dPt>
          <c:dLbls>
            <c:dLbl>
              <c:idx val="0"/>
              <c:layout>
                <c:manualLayout>
                  <c:x val="1.5619840998136103E-2"/>
                  <c:y val="0.11048982778430783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966-475B-A7DD-4EC138FA7C71}"/>
                </c:ext>
              </c:extLst>
            </c:dLbl>
            <c:dLbl>
              <c:idx val="1"/>
              <c:layout>
                <c:manualLayout>
                  <c:x val="7.7292611150878866E-3"/>
                  <c:y val="-5.2821703738645573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966-475B-A7DD-4EC138FA7C71}"/>
                </c:ext>
              </c:extLst>
            </c:dLbl>
            <c:dLbl>
              <c:idx val="2"/>
              <c:layout>
                <c:manualLayout>
                  <c:x val="2.7753555598938561E-2"/>
                  <c:y val="-3.0932665674855159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966-475B-A7DD-4EC138FA7C71}"/>
                </c:ext>
              </c:extLst>
            </c:dLbl>
            <c:dLbl>
              <c:idx val="3"/>
              <c:layout>
                <c:manualLayout>
                  <c:x val="8.7360588078664078E-2"/>
                  <c:y val="-0.11839606925619814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966-475B-A7DD-4EC138FA7C71}"/>
                </c:ext>
              </c:extLst>
            </c:dLbl>
            <c:dLbl>
              <c:idx val="4"/>
              <c:layout>
                <c:manualLayout>
                  <c:x val="9.6218855795199343E-2"/>
                  <c:y val="-2.1509931106291676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3966-475B-A7DD-4EC138FA7C71}"/>
                </c:ext>
              </c:extLst>
            </c:dLbl>
            <c:dLbl>
              <c:idx val="5"/>
              <c:layout>
                <c:manualLayout>
                  <c:x val="8.3533131728099119E-2"/>
                  <c:y val="0.13562486349863778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3966-475B-A7DD-4EC138FA7C71}"/>
                </c:ext>
              </c:extLst>
            </c:dLbl>
            <c:dLbl>
              <c:idx val="6"/>
              <c:layout>
                <c:manualLayout>
                  <c:x val="4.1014302560006969E-3"/>
                  <c:y val="0.23384618623967174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3966-475B-A7DD-4EC138FA7C71}"/>
                </c:ext>
              </c:extLst>
            </c:dLbl>
            <c:dLbl>
              <c:idx val="7"/>
              <c:layout>
                <c:manualLayout>
                  <c:x val="-0.17965299174559693"/>
                  <c:y val="0.15649238668167831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3966-475B-A7DD-4EC138FA7C71}"/>
                </c:ext>
              </c:extLst>
            </c:dLbl>
            <c:numFmt formatCode="0%" sourceLinked="0"/>
            <c:spPr>
              <a:noFill/>
              <a:ln w="25400">
                <a:noFill/>
              </a:ln>
            </c:spPr>
            <c:showLegendKey val="1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Лист4!$A$6:$A$13</c:f>
              <c:strCache>
                <c:ptCount val="8"/>
                <c:pt idx="0">
                  <c:v>налог на  доходы  физических  лиц</c:v>
                </c:pt>
                <c:pt idx="1">
                  <c:v>налог на прибыль </c:v>
                </c:pt>
                <c:pt idx="2">
                  <c:v>Налог, взимаемый в связи с применением УСН</c:v>
                </c:pt>
                <c:pt idx="3">
                  <c:v>прочие  налоги</c:v>
                </c:pt>
                <c:pt idx="4">
                  <c:v>доходы  от использования имущества</c:v>
                </c:pt>
                <c:pt idx="5">
                  <c:v>плата  за  негативное  воздействие  на окружающую  среду</c:v>
                </c:pt>
                <c:pt idx="6">
                  <c:v>Штрафы,  санкции, возмещение ущерба</c:v>
                </c:pt>
                <c:pt idx="7">
                  <c:v>Прочие неналоговые доходы</c:v>
                </c:pt>
              </c:strCache>
            </c:strRef>
          </c:cat>
          <c:val>
            <c:numRef>
              <c:f>Лист4!$C$6:$C$13</c:f>
              <c:numCache>
                <c:formatCode>#,##0.00</c:formatCode>
                <c:ptCount val="8"/>
                <c:pt idx="0">
                  <c:v>687625.8</c:v>
                </c:pt>
                <c:pt idx="1">
                  <c:v>17738.599999999999</c:v>
                </c:pt>
                <c:pt idx="2">
                  <c:v>235490.8</c:v>
                </c:pt>
                <c:pt idx="3">
                  <c:v>54257.200000000012</c:v>
                </c:pt>
                <c:pt idx="4">
                  <c:v>2915.7</c:v>
                </c:pt>
                <c:pt idx="5">
                  <c:v>55798.1</c:v>
                </c:pt>
                <c:pt idx="6">
                  <c:v>1002.2</c:v>
                </c:pt>
                <c:pt idx="7">
                  <c:v>185151.99999999997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3966-475B-A7DD-4EC138FA7C7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4C5662"/>
          </a:solidFill>
          <a:latin typeface="Impact" panose="020B0806030902050204" pitchFamily="34" charset="0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6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2A2-4177-A457-6F566D4E25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2A2-4177-A457-6F566D4E25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2A2-4177-A457-6F566D4E2566}"/>
              </c:ext>
            </c:extLst>
          </c:dPt>
          <c:dLbls>
            <c:dLbl>
              <c:idx val="0"/>
              <c:layout>
                <c:manualLayout>
                  <c:x val="4.9910246670927236E-2"/>
                  <c:y val="-2.215549189522070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A2-4177-A457-6F566D4E2566}"/>
                </c:ext>
              </c:extLst>
            </c:dLbl>
            <c:dLbl>
              <c:idx val="1"/>
              <c:layout>
                <c:manualLayout>
                  <c:x val="7.5140611766522564E-2"/>
                  <c:y val="6.868077062911807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2A2-4177-A457-6F566D4E2566}"/>
                </c:ext>
              </c:extLst>
            </c:dLbl>
            <c:dLbl>
              <c:idx val="2"/>
              <c:layout>
                <c:manualLayout>
                  <c:x val="1.789262559637932E-2"/>
                  <c:y val="-1.636764026656696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A2-4177-A457-6F566D4E25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Impact" panose="020B080603090205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Лист1!$A$3:$A$5</c:f>
              <c:strCache>
                <c:ptCount val="3"/>
                <c:pt idx="0">
                  <c:v>муниципальные программы</c:v>
                </c:pt>
                <c:pt idx="1">
                  <c:v>региональные  программы</c:v>
                </c:pt>
                <c:pt idx="2">
                  <c:v>непрограммные  мероприятия</c:v>
                </c:pt>
              </c:strCache>
            </c:strRef>
          </c:cat>
          <c:val>
            <c:numRef>
              <c:f>Лист1!$B$3:$B$5</c:f>
              <c:numCache>
                <c:formatCode>#\ ##0.0</c:formatCode>
                <c:ptCount val="3"/>
                <c:pt idx="0">
                  <c:v>61</c:v>
                </c:pt>
                <c:pt idx="1">
                  <c:v>38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2A2-4177-A457-6F566D4E2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8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773558741604461"/>
          <c:y val="0.187856011185525"/>
          <c:w val="0.38001326403877922"/>
          <c:h val="0.598060872310999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6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228056234004509"/>
          <c:y val="4.0390469538485227E-2"/>
          <c:w val="0.83874253582379876"/>
          <c:h val="0.87007649886460825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3.732302928676412E-2"/>
                  <c:y val="-7.407507722468352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0" i="0" u="none" strike="noStrike" baseline="0">
                      <a:solidFill>
                        <a:srgbClr val="000000"/>
                      </a:solidFill>
                      <a:latin typeface="Impact" panose="020B0806030902050204" pitchFamily="34" charset="0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3B-490F-970F-5B02997B1DF2}"/>
                </c:ext>
              </c:extLst>
            </c:dLbl>
            <c:dLbl>
              <c:idx val="1"/>
              <c:layout>
                <c:manualLayout>
                  <c:x val="5.0960488950695805E-2"/>
                  <c:y val="-0.14602956402048076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0" i="0" u="none" strike="noStrike" baseline="0">
                      <a:solidFill>
                        <a:srgbClr val="000000"/>
                      </a:solidFill>
                      <a:latin typeface="Impact" panose="020B0806030902050204" pitchFamily="34" charset="0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3B-490F-970F-5B02997B1DF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0" i="0" u="none" strike="noStrike" baseline="0">
                    <a:solidFill>
                      <a:srgbClr val="000000"/>
                    </a:solidFill>
                    <a:latin typeface="Impact" panose="020B0806030902050204" pitchFamily="34" charset="0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Лист7!$A$4:$A$5</c:f>
              <c:strCache>
                <c:ptCount val="2"/>
                <c:pt idx="0">
                  <c:v>уточненный  план</c:v>
                </c:pt>
                <c:pt idx="1">
                  <c:v>исполнено </c:v>
                </c:pt>
              </c:strCache>
            </c:strRef>
          </c:cat>
          <c:val>
            <c:numRef>
              <c:f>Лист7!$B$4:$B$5</c:f>
              <c:numCache>
                <c:formatCode>#,##0.00</c:formatCode>
                <c:ptCount val="2"/>
                <c:pt idx="0">
                  <c:v>3848748.3</c:v>
                </c:pt>
                <c:pt idx="1">
                  <c:v>3638848.9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3B-490F-970F-5B02997B1D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02890944"/>
        <c:axId val="1"/>
        <c:axId val="0"/>
      </c:bar3DChart>
      <c:catAx>
        <c:axId val="802890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Impact" panose="020B0806030902050204" pitchFamily="34" charset="0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Impact" panose="020B0806030902050204" pitchFamily="34" charset="0"/>
                <a:ea typeface="Arial Cyr"/>
                <a:cs typeface="Arial Cyr"/>
              </a:defRPr>
            </a:pPr>
            <a:endParaRPr lang="ru-RU"/>
          </a:p>
        </c:txPr>
        <c:crossAx val="8028909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3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8294055094286653E-2"/>
          <c:y val="0.1857459561740829"/>
          <c:w val="0.83562665037232997"/>
          <c:h val="0.72937630470609782"/>
        </c:manualLayout>
      </c:layout>
      <c:pie3DChart>
        <c:varyColors val="1"/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20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7085873166353768E-2"/>
          <c:y val="0.14882872182876583"/>
          <c:w val="0.67471929143117859"/>
          <c:h val="0.7552171008684034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F42-4DEA-81B2-E4205B0B33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F42-4DEA-81B2-E4205B0B334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F42-4DEA-81B2-E4205B0B334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F42-4DEA-81B2-E4205B0B334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F42-4DEA-81B2-E4205B0B334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F42-4DEA-81B2-E4205B0B334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6F42-4DEA-81B2-E4205B0B334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6F42-4DEA-81B2-E4205B0B334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6F42-4DEA-81B2-E4205B0B3341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6F42-4DEA-81B2-E4205B0B3341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6F42-4DEA-81B2-E4205B0B3341}"/>
              </c:ext>
            </c:extLst>
          </c:dPt>
          <c:dLbls>
            <c:dLbl>
              <c:idx val="0"/>
              <c:layout>
                <c:manualLayout>
                  <c:x val="0.10457934221626809"/>
                  <c:y val="3.8698979591836734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42-4DEA-81B2-E4205B0B3341}"/>
                </c:ext>
              </c:extLst>
            </c:dLbl>
            <c:dLbl>
              <c:idx val="1"/>
              <c:layout>
                <c:manualLayout>
                  <c:x val="0.14304552797439091"/>
                  <c:y val="4.6706371524987945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569289845084037"/>
                      <c:h val="0.113801823879157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F42-4DEA-81B2-E4205B0B3341}"/>
                </c:ext>
              </c:extLst>
            </c:dLbl>
            <c:dLbl>
              <c:idx val="2"/>
              <c:layout>
                <c:manualLayout>
                  <c:x val="2.4047991673322527E-2"/>
                  <c:y val="5.628475012052065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0761203580977"/>
                      <c:h val="0.10161698537682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F42-4DEA-81B2-E4205B0B3341}"/>
                </c:ext>
              </c:extLst>
            </c:dLbl>
            <c:dLbl>
              <c:idx val="3"/>
              <c:layout>
                <c:manualLayout>
                  <c:x val="-4.4502998606399197E-2"/>
                  <c:y val="2.4330106058171298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F42-4DEA-81B2-E4205B0B3341}"/>
                </c:ext>
              </c:extLst>
            </c:dLbl>
            <c:dLbl>
              <c:idx val="4"/>
              <c:layout>
                <c:manualLayout>
                  <c:x val="4.2692440902707442E-2"/>
                  <c:y val="-0.13486762815362369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F42-4DEA-81B2-E4205B0B3341}"/>
                </c:ext>
              </c:extLst>
            </c:dLbl>
            <c:dLbl>
              <c:idx val="5"/>
              <c:layout>
                <c:manualLayout>
                  <c:x val="-8.6822519718007182E-2"/>
                  <c:y val="-0.13492686899023898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856649424203948"/>
                      <c:h val="0.104719789490599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6F42-4DEA-81B2-E4205B0B3341}"/>
                </c:ext>
              </c:extLst>
            </c:dLbl>
            <c:dLbl>
              <c:idx val="6"/>
              <c:layout>
                <c:manualLayout>
                  <c:x val="5.3486970828403695E-2"/>
                  <c:y val="-0.21820384059135464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67600598522422"/>
                      <c:h val="0.10459163586694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6F42-4DEA-81B2-E4205B0B3341}"/>
                </c:ext>
              </c:extLst>
            </c:dLbl>
            <c:dLbl>
              <c:idx val="7"/>
              <c:layout>
                <c:manualLayout>
                  <c:x val="9.8156676676967716E-2"/>
                  <c:y val="-0.28739133054796723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08877981909716"/>
                      <c:h val="0.111474570143017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F42-4DEA-81B2-E4205B0B3341}"/>
                </c:ext>
              </c:extLst>
            </c:dLbl>
            <c:dLbl>
              <c:idx val="8"/>
              <c:layout>
                <c:manualLayout>
                  <c:x val="0.19103598565059304"/>
                  <c:y val="-9.887518930263586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744806422778818"/>
                      <c:h val="9.64301783705608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6F42-4DEA-81B2-E4205B0B3341}"/>
                </c:ext>
              </c:extLst>
            </c:dLbl>
            <c:dLbl>
              <c:idx val="9"/>
              <c:layout>
                <c:manualLayout>
                  <c:x val="9.7123677044459955E-2"/>
                  <c:y val="-0.21213823718463765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F42-4DEA-81B2-E4205B0B3341}"/>
                </c:ext>
              </c:extLst>
            </c:dLbl>
            <c:dLbl>
              <c:idx val="10"/>
              <c:layout>
                <c:manualLayout>
                  <c:x val="0.13963997088381552"/>
                  <c:y val="8.8513377792061709E-3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140062591678359E-2"/>
                      <c:h val="0.1066780491724248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6F42-4DEA-81B2-E4205B0B3341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4A5362"/>
                    </a:solidFill>
                    <a:latin typeface="Impact" panose="020B080603090205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'исп бюдж (фин)_5'!$BA$15:$BA$25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образование</c:v>
                </c:pt>
                <c:pt idx="5">
                  <c:v>культура, кинематография</c:v>
                </c:pt>
                <c:pt idx="6">
                  <c:v>социльная пролитика</c:v>
                </c:pt>
                <c:pt idx="7">
                  <c:v>физическая  культура  и спорт</c:v>
                </c:pt>
                <c:pt idx="8">
                  <c:v>Здравоохранение</c:v>
                </c:pt>
                <c:pt idx="10">
                  <c:v>межбюдетные  трансферты </c:v>
                </c:pt>
              </c:strCache>
            </c:strRef>
          </c:cat>
          <c:val>
            <c:numRef>
              <c:f>'исп бюдж (фин)_5'!$BB$15:$BB$25</c:f>
              <c:numCache>
                <c:formatCode>#,##0.00</c:formatCode>
                <c:ptCount val="11"/>
                <c:pt idx="0">
                  <c:v>255512385.97000003</c:v>
                </c:pt>
                <c:pt idx="1">
                  <c:v>40772173.920000002</c:v>
                </c:pt>
                <c:pt idx="2">
                  <c:v>232751182.84999999</c:v>
                </c:pt>
                <c:pt idx="3">
                  <c:v>204452142.63</c:v>
                </c:pt>
                <c:pt idx="4">
                  <c:v>2350412342.3599997</c:v>
                </c:pt>
                <c:pt idx="5">
                  <c:v>78375726.579999998</c:v>
                </c:pt>
                <c:pt idx="6">
                  <c:v>203198488.25999999</c:v>
                </c:pt>
                <c:pt idx="7">
                  <c:v>192406385.22999999</c:v>
                </c:pt>
                <c:pt idx="8">
                  <c:v>41558956.979999997</c:v>
                </c:pt>
                <c:pt idx="10">
                  <c:v>39409100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6F42-4DEA-81B2-E4205B0B33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latin typeface="Impact" panose="020B0806030902050204" pitchFamily="34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50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411876204305856"/>
          <c:y val="0.14418203288976797"/>
          <c:w val="0.89588123795694141"/>
          <c:h val="0.65281490847030443"/>
        </c:manualLayout>
      </c:layout>
      <c:bar3DChart>
        <c:barDir val="col"/>
        <c:grouping val="clustered"/>
        <c:varyColors val="0"/>
        <c:ser>
          <c:idx val="2"/>
          <c:order val="0"/>
          <c:tx>
            <c:strRef>
              <c:f>Лист10!$C$58:$C$59</c:f>
              <c:strCache>
                <c:ptCount val="2"/>
                <c:pt idx="0">
                  <c:v>Коды бюджетной классификации</c:v>
                </c:pt>
                <c:pt idx="1">
                  <c:v>Раздел</c:v>
                </c:pt>
              </c:strCache>
            </c:strRef>
          </c:tx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Лист10!$C$60:$C$111</c:f>
            </c:numRef>
          </c:val>
          <c:extLst>
            <c:ext xmlns:c16="http://schemas.microsoft.com/office/drawing/2014/chart" uri="{C3380CC4-5D6E-409C-BE32-E72D297353CC}">
              <c16:uniqueId val="{00000000-788F-40E1-B440-04A65159E2A5}"/>
            </c:ext>
          </c:extLst>
        </c:ser>
        <c:ser>
          <c:idx val="3"/>
          <c:order val="1"/>
          <c:tx>
            <c:strRef>
              <c:f>Лист10!$D$58:$D$59</c:f>
              <c:strCache>
                <c:ptCount val="2"/>
                <c:pt idx="0">
                  <c:v>Коды бюджетной классификации</c:v>
                </c:pt>
                <c:pt idx="1">
                  <c:v>Под-раздел</c:v>
                </c:pt>
              </c:strCache>
            </c:strRef>
          </c:tx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Лист10!$D$60:$D$111</c:f>
            </c:numRef>
          </c:val>
          <c:extLst>
            <c:ext xmlns:c16="http://schemas.microsoft.com/office/drawing/2014/chart" uri="{C3380CC4-5D6E-409C-BE32-E72D297353CC}">
              <c16:uniqueId val="{00000001-788F-40E1-B440-04A65159E2A5}"/>
            </c:ext>
          </c:extLst>
        </c:ser>
        <c:ser>
          <c:idx val="0"/>
          <c:order val="2"/>
          <c:tx>
            <c:strRef>
              <c:f>Лист10!$E$58:$E$59</c:f>
              <c:strCache>
                <c:ptCount val="2"/>
                <c:pt idx="0">
                  <c:v>Назначено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Лист10!$E$60:$E$111</c:f>
              <c:numCache>
                <c:formatCode>#,##0.00</c:formatCode>
                <c:ptCount val="6"/>
                <c:pt idx="0">
                  <c:v>275.33</c:v>
                </c:pt>
                <c:pt idx="1">
                  <c:v>78.650000000000006</c:v>
                </c:pt>
                <c:pt idx="2">
                  <c:v>2382.38</c:v>
                </c:pt>
                <c:pt idx="3">
                  <c:v>210.17</c:v>
                </c:pt>
                <c:pt idx="4">
                  <c:v>255.8</c:v>
                </c:pt>
                <c:pt idx="5">
                  <c:v>646.41999999999985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8F-40E1-B440-04A65159E2A5}"/>
            </c:ext>
          </c:extLst>
        </c:ser>
        <c:ser>
          <c:idx val="4"/>
          <c:order val="3"/>
          <c:tx>
            <c:strRef>
              <c:f>Лист10!$F$58:$F$59</c:f>
              <c:strCache>
                <c:ptCount val="2"/>
                <c:pt idx="0">
                  <c:v>2015 г.</c:v>
                </c:pt>
              </c:strCache>
            </c:strRef>
          </c:tx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Лист10!$F$60:$F$111</c:f>
            </c:numRef>
          </c:val>
          <c:extLst>
            <c:ext xmlns:c16="http://schemas.microsoft.com/office/drawing/2014/chart" uri="{C3380CC4-5D6E-409C-BE32-E72D297353CC}">
              <c16:uniqueId val="{00000003-788F-40E1-B440-04A65159E2A5}"/>
            </c:ext>
          </c:extLst>
        </c:ser>
        <c:ser>
          <c:idx val="1"/>
          <c:order val="4"/>
          <c:tx>
            <c:strRef>
              <c:f>Лист10!$G$58:$G$59</c:f>
              <c:strCache>
                <c:ptCount val="2"/>
                <c:pt idx="0">
                  <c:v>Исполнено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Лист10!$G$60:$G$111</c:f>
              <c:numCache>
                <c:formatCode>#,##0.00</c:formatCode>
                <c:ptCount val="6"/>
                <c:pt idx="0">
                  <c:v>255.51</c:v>
                </c:pt>
                <c:pt idx="1">
                  <c:v>38.380000000000003</c:v>
                </c:pt>
                <c:pt idx="2">
                  <c:v>2350.41</c:v>
                </c:pt>
                <c:pt idx="3">
                  <c:v>203.2</c:v>
                </c:pt>
                <c:pt idx="4">
                  <c:v>192.41</c:v>
                </c:pt>
                <c:pt idx="5">
                  <c:v>598.94000000000017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8F-40E1-B440-04A65159E2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8642688"/>
        <c:axId val="48669056"/>
        <c:axId val="0"/>
      </c:bar3DChart>
      <c:catAx>
        <c:axId val="48642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866905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4866905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86426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ln w="3175">
            <a:solidFill>
              <a:srgbClr val="000000"/>
            </a:solidFill>
            <a:prstDash val="solid"/>
          </a:ln>
        </c:spPr>
        <c:txPr>
          <a:bodyPr/>
          <a:lstStyle/>
          <a:p>
            <a:pPr rtl="0"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0.4604</cdr:x>
      <cdr:y>0.38026</cdr:y>
    </cdr:from>
    <cdr:to>
      <cdr:x>0.67906</cdr:x>
      <cdr:y>0.57248</cdr:y>
    </cdr:to>
    <cdr:sp macro="" textlink="">
      <cdr:nvSpPr>
        <cdr:cNvPr id="8193" name="AutoShape 1">
          <a:extLst xmlns:a="http://schemas.openxmlformats.org/drawingml/2006/main">
            <a:ext uri="{FF2B5EF4-FFF2-40B4-BE49-F238E27FC236}">
              <a16:creationId xmlns:a16="http://schemas.microsoft.com/office/drawing/2014/main" id="{78349C7C-3891-4A43-B9F9-C5EE9AF6EEA3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939702" y="1708957"/>
          <a:ext cx="1871082" cy="863871"/>
        </a:xfrm>
        <a:prstGeom xmlns:a="http://schemas.openxmlformats.org/drawingml/2006/main" prst="curvedDownArrow">
          <a:avLst>
            <a:gd name="adj1" fmla="val 57865"/>
            <a:gd name="adj2" fmla="val 99902"/>
            <a:gd name="adj3" fmla="val 49160"/>
          </a:avLst>
        </a:prstGeom>
        <a:solidFill xmlns:a="http://schemas.openxmlformats.org/drawingml/2006/main">
          <a:srgbClr xmlns:mc="http://schemas.openxmlformats.org/markup-compatibility/2006" xmlns:a14="http://schemas.microsoft.com/office/drawing/2010/main" val="FFFFFF" mc:Ignorable="a14" a14:legacySpreadsheetColorIndex="65"/>
        </a:solidFill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ru-RU" sz="1000" b="0" i="0" u="none" strike="noStrike" baseline="0" dirty="0">
              <a:solidFill>
                <a:srgbClr val="000000"/>
              </a:solidFill>
              <a:latin typeface="Arial Cyr"/>
              <a:cs typeface="Arial Cyr"/>
            </a:rPr>
            <a:t>		                                                      </a:t>
          </a:r>
        </a:p>
        <a:p xmlns:a="http://schemas.openxmlformats.org/drawingml/2006/main">
          <a:pPr algn="l" rtl="0">
            <a:defRPr sz="1000"/>
          </a:pPr>
          <a:r>
            <a:rPr lang="ru-RU" sz="1000" b="0" i="0" u="none" strike="noStrike" baseline="0" dirty="0">
              <a:solidFill>
                <a:srgbClr val="000000"/>
              </a:solidFill>
              <a:latin typeface="Arial Cyr"/>
              <a:cs typeface="Arial Cyr"/>
            </a:rPr>
            <a:t>                               </a:t>
          </a:r>
          <a:r>
            <a:rPr lang="ru-RU" sz="1500" b="0" i="0" u="none" strike="noStrike" baseline="0" dirty="0">
              <a:solidFill>
                <a:srgbClr val="000000"/>
              </a:solidFill>
              <a:latin typeface="Impact" panose="020B0806030902050204" pitchFamily="34" charset="0"/>
              <a:cs typeface="Arial Cyr"/>
            </a:rPr>
            <a:t>99,8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CBD4333-8765-4373-994B-B2C4CD30CA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02E359-43A8-4663-B374-AFF6F46ED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17E991-6BF7-42FB-BD5A-381824A00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2ACFB8-7506-482D-B231-C980C2D8F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C199F4-016C-452B-B92B-FD7594D6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34184A-E97B-4C44-A738-C6808DD2D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57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52A-445B-4003-8330-C9C1F8D1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6384515-B604-4B81-958B-46C790F03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575CF8-AA8A-4D65-81AB-92AA624C8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0C2321-D046-43DC-822E-2B925CBA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DF8C07-8301-4549-A144-486E743A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38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57117D0-51FF-462F-87A5-8F763DB29B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F9D19D-DDD9-442E-A974-5F562456F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332ADB-FF6B-4182-A33F-F14AA33DE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C536EC-5EE7-4A1D-AB65-56333D74E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528C87-E0CC-4401-80B2-1A5FE0BC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87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BDEE93-9681-4D78-8831-FA7FF2D17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141BDD5A-32D3-4C46-BBDA-7640EB3DB728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FFDD48-7929-44CD-8D0C-0DF35E99D7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7FA99B-FFFC-4201-8C68-3F0BA3890C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F76AC2-F64C-445C-91CA-52920AC02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91F7AE-D908-4487-BA0D-1BE7672551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4510913"/>
      </p:ext>
    </p:extLst>
  </p:cSld>
  <p:clrMapOvr>
    <a:masterClrMapping/>
  </p:clrMapOvr>
  <p:transition spd="med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E1CE25-4CC8-4524-BC78-945C03B81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2EFDD-9C97-4DFA-B7EF-AA3097E58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11039C-F79B-42AD-9BEE-8CAB91121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5B3BBB-379E-452D-98B8-D8F092976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B9BBEE-97C2-4DE1-9006-388B69B1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80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1288A-C689-4F3C-A5D6-7DFC82AEC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1F03C4-D983-4605-8DDC-22969BB07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F1836-FDAE-4D30-9F24-CA0C31656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B648A3-3C2E-4580-86E1-FF7C49CF3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98BB75-5A23-4C9E-A6FC-F0D54090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36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0E8138-14BB-479F-8605-6229E0BBB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12C7E9-342B-4821-B80C-A1735E154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929AAF-2AEE-463F-87B7-30D4C837A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44FC70-6B0C-4C37-9243-D068CA353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64D70FB-2759-4EF1-A94D-A626DEB0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15A50F-847C-4446-9B00-F674A888C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1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C5604-E9BD-4F6E-9BF9-7530919B2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5D398E-C1B1-4ABE-B800-2CB4B42C8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A75FA8E-4762-45B3-AAA3-EF59D8E88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BC3476-8D2B-4747-A6DA-4E52D434E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A3CD930-E2D9-45CB-9825-F84B23C72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1AF7561-EABF-431C-A944-66AF5BB68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63B115A-3794-4F0E-A7BC-357B63B7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8DC624C-5A8D-47E2-99D3-1B8ADAA81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25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82B8A-6393-4839-911C-43F299D5E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532EC08-A86C-43AF-8549-E8558FB44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E06BBC2-C32C-4CC3-8AC2-FAA8B526B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288163-F7B8-45C6-B5DC-795CA5FAA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08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3CBDD11-2CE3-4DBE-ABA9-CF73E3431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31AB9AE-55CF-47DB-9199-08CD7E4C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59D9D63-08B9-457F-B339-7BA8E489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4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89639-1F31-423A-BEA4-025341FE3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5936EB-4833-428D-9D0D-85E67C5BD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4EE994-AAE4-4140-BEBC-A18F27FB5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F5E72C-0030-4918-BE76-309E94441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DB6F35-947F-412D-9DEB-BCCDDC9A3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541BDB-D5E8-4538-8253-C81DEFC9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88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D518AA-415E-4B9E-B6CE-3D9512DC8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0757C97-FB6D-45E9-86D6-4D17B9E469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47D716E-729A-4CEE-A527-D5A88DC2C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E5531C1-0989-42F3-8B55-ED2B63693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A5DC33-81AA-4C8B-9524-D9DBAF26C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2AD5DE-476C-4848-A5E6-177BF17C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02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5B0211F-5DAB-494F-AF3E-16B93A60ABC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3A4367-D87A-4656-9B82-E7F93FA25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BF2EBB-B7FB-4F01-8B69-0598994E4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4841F7-36A3-4C94-A4C4-CB9E46D09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36F46-D373-4305-8DD8-28FCC05803E0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15597-1FA5-476A-9CF9-902C4952C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B2BF89-047B-45E4-8349-A678D5B03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11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emf"/><Relationship Id="rId7" Type="http://schemas.openxmlformats.org/officeDocument/2006/relationships/oleObject" Target="../embeddings/oleObject3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6.x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2.bin"/><Relationship Id="rId9" Type="http://schemas.openxmlformats.org/officeDocument/2006/relationships/chart" Target="../charts/char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belofin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6A0E34F-8BD5-4F58-8719-D90EAF9328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16083" y="1738734"/>
            <a:ext cx="7885112" cy="204628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>Отчет об исполнении бюджета  муниципального образования Белореченский  район </a:t>
            </a:r>
            <a:b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>за  2023 год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7558A89-2D8A-4201-95FB-28EDB12868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9372601" cy="1371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Доля  расходов муниципальных и региональных программ в  общем  объеме расходов  бюджета  муниципального  образования Белореченский  район </a:t>
            </a:r>
            <a:b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за 2023 год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DC556DF-A3F7-4C68-B931-1BEA59D7ED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333992"/>
              </p:ext>
            </p:extLst>
          </p:nvPr>
        </p:nvGraphicFramePr>
        <p:xfrm>
          <a:off x="733245" y="1630392"/>
          <a:ext cx="10620555" cy="4546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4E4AF9B-F641-4D5B-9F77-5EE2770EF0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0588" y="381000"/>
            <a:ext cx="9160214" cy="1371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Расходы  бюджета  муниципального  образования Белореченский  район за 2023 год, </a:t>
            </a:r>
            <a:b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                                                     </a:t>
            </a:r>
            <a:r>
              <a:rPr lang="ru-RU" altLang="ru-RU" sz="2500" b="1" dirty="0">
                <a:solidFill>
                  <a:srgbClr val="4C5662"/>
                </a:solidFill>
                <a:latin typeface="Impact" panose="020B0806030902050204" pitchFamily="34" charset="0"/>
              </a:rPr>
              <a:t>тыс. рублей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7B93E484-FB3E-480E-AC27-E5AD0C93FC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7199304"/>
              </p:ext>
            </p:extLst>
          </p:nvPr>
        </p:nvGraphicFramePr>
        <p:xfrm>
          <a:off x="1653702" y="1536969"/>
          <a:ext cx="8557100" cy="4494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5CFBE4B-CD78-4904-A9D1-6A737688CE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Структура  расходов бюджета  муниципального  образования Белореченский  район в 2023 году, руб.</a:t>
            </a:r>
          </a:p>
        </p:txBody>
      </p:sp>
      <p:graphicFrame>
        <p:nvGraphicFramePr>
          <p:cNvPr id="14339" name="Object 7">
            <a:extLst>
              <a:ext uri="{FF2B5EF4-FFF2-40B4-BE49-F238E27FC236}">
                <a16:creationId xmlns:a16="http://schemas.microsoft.com/office/drawing/2014/main" id="{6B647D0D-AA69-4A58-93CC-8D8D0491A66A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1981200" y="3025776"/>
          <a:ext cx="4038600" cy="202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Диаграмма" r:id="rId2" imgW="8229600" imgH="4533926" progId="MSGraph.Chart.8">
                  <p:embed followColorScheme="full"/>
                </p:oleObj>
              </mc:Choice>
              <mc:Fallback>
                <p:oleObj name="Диаграмма" r:id="rId2" imgW="8229600" imgH="4533926" progId="MSGraph.Chart.8">
                  <p:embed followColorScheme="full"/>
                  <p:pic>
                    <p:nvPicPr>
                      <p:cNvPr id="14339" name="Object 7">
                        <a:extLst>
                          <a:ext uri="{FF2B5EF4-FFF2-40B4-BE49-F238E27FC236}">
                            <a16:creationId xmlns:a16="http://schemas.microsoft.com/office/drawing/2014/main" id="{6B647D0D-AA69-4A58-93CC-8D8D0491A66A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025776"/>
                        <a:ext cx="4038600" cy="202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Диаграмма 9">
            <a:extLst>
              <a:ext uri="{FF2B5EF4-FFF2-40B4-BE49-F238E27FC236}">
                <a16:creationId xmlns:a16="http://schemas.microsoft.com/office/drawing/2014/main" id="{E8E9F3C4-9DAE-4A2E-B1E8-2AA477F32B66}"/>
              </a:ext>
            </a:extLst>
          </p:cNvPr>
          <p:cNvGraphicFramePr>
            <a:graphicFrameLocks/>
          </p:cNvGraphicFramePr>
          <p:nvPr/>
        </p:nvGraphicFramePr>
        <p:xfrm>
          <a:off x="1508126" y="1330325"/>
          <a:ext cx="9102725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4" imgW="9108213" imgH="5035732" progId="Excel.Chart.8">
                  <p:embed/>
                </p:oleObj>
              </mc:Choice>
              <mc:Fallback>
                <p:oleObj name="Chart" r:id="rId4" imgW="9108213" imgH="5035732" progId="Excel.Chart.8">
                  <p:embed/>
                  <p:pic>
                    <p:nvPicPr>
                      <p:cNvPr id="14340" name="Диаграмма 9">
                        <a:extLst>
                          <a:ext uri="{FF2B5EF4-FFF2-40B4-BE49-F238E27FC236}">
                            <a16:creationId xmlns:a16="http://schemas.microsoft.com/office/drawing/2014/main" id="{E8E9F3C4-9DAE-4A2E-B1E8-2AA477F32B66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6" y="1330325"/>
                        <a:ext cx="9102725" cy="502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B7BB41C-3EE9-4ECA-8273-8002A176C703}"/>
              </a:ext>
            </a:extLst>
          </p:cNvPr>
          <p:cNvGraphicFramePr>
            <a:graphicFrameLocks/>
          </p:cNvGraphicFramePr>
          <p:nvPr/>
        </p:nvGraphicFramePr>
        <p:xfrm>
          <a:off x="2243137" y="1381125"/>
          <a:ext cx="7705726" cy="409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4342" name="Диаграмма 11">
            <a:extLst>
              <a:ext uri="{FF2B5EF4-FFF2-40B4-BE49-F238E27FC236}">
                <a16:creationId xmlns:a16="http://schemas.microsoft.com/office/drawing/2014/main" id="{4B92972F-17F2-4FCC-8BE1-1E800F7AA2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6639123"/>
              </p:ext>
            </p:extLst>
          </p:nvPr>
        </p:nvGraphicFramePr>
        <p:xfrm>
          <a:off x="2403475" y="1482725"/>
          <a:ext cx="7807325" cy="419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7" imgW="7815749" imgH="4200508" progId="Excel.Chart.8">
                  <p:embed/>
                </p:oleObj>
              </mc:Choice>
              <mc:Fallback>
                <p:oleObj name="Chart" r:id="rId7" imgW="7815749" imgH="4200508" progId="Excel.Chart.8">
                  <p:embed/>
                  <p:pic>
                    <p:nvPicPr>
                      <p:cNvPr id="14342" name="Диаграмма 11">
                        <a:extLst>
                          <a:ext uri="{FF2B5EF4-FFF2-40B4-BE49-F238E27FC236}">
                            <a16:creationId xmlns:a16="http://schemas.microsoft.com/office/drawing/2014/main" id="{4B92972F-17F2-4FCC-8BE1-1E800F7AA2EE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1482725"/>
                        <a:ext cx="7807325" cy="419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135E7F6E-11BC-4932-9AF5-09F19B802F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1472850"/>
              </p:ext>
            </p:extLst>
          </p:nvPr>
        </p:nvGraphicFramePr>
        <p:xfrm>
          <a:off x="924128" y="1381125"/>
          <a:ext cx="10593421" cy="497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D2F2DCB-2B7A-4E2B-A436-CD87ECBD1A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7864" y="381000"/>
            <a:ext cx="9062937" cy="137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Исполнение бюджета  муниципального  образования Белореченский  район в 2023 году в  разрезе  отраслей  </a:t>
            </a:r>
            <a:b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                                                                                                                        (млн. рублей)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DB7C7C4-889E-4AED-83B0-EC3D6B181E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0787539"/>
              </p:ext>
            </p:extLst>
          </p:nvPr>
        </p:nvGraphicFramePr>
        <p:xfrm>
          <a:off x="768485" y="1099226"/>
          <a:ext cx="10758791" cy="5377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1B1563CC-C430-4A2A-9DD2-7A49E9A1B4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3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dirty="0">
                <a:solidFill>
                  <a:srgbClr val="4A5362"/>
                </a:solidFill>
                <a:latin typeface="Impact" panose="020B0806030902050204" pitchFamily="34" charset="0"/>
              </a:rPr>
              <a:t>Основные направления  расходования  средств  по муниципальным  программам</a:t>
            </a:r>
            <a:r>
              <a:rPr lang="ru-RU" altLang="ru-RU" dirty="0">
                <a:solidFill>
                  <a:srgbClr val="4A5362"/>
                </a:solidFill>
                <a:latin typeface="Impact" panose="020B0806030902050204" pitchFamily="34" charset="0"/>
              </a:rPr>
              <a:t> </a:t>
            </a:r>
          </a:p>
        </p:txBody>
      </p:sp>
      <p:graphicFrame>
        <p:nvGraphicFramePr>
          <p:cNvPr id="59600" name="Group 208">
            <a:extLst>
              <a:ext uri="{FF2B5EF4-FFF2-40B4-BE49-F238E27FC236}">
                <a16:creationId xmlns:a16="http://schemas.microsoft.com/office/drawing/2014/main" id="{A4FAE4B9-47FD-4434-BF3E-CE403BD4FC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2764684"/>
              </p:ext>
            </p:extLst>
          </p:nvPr>
        </p:nvGraphicFramePr>
        <p:xfrm>
          <a:off x="885218" y="1509078"/>
          <a:ext cx="10350228" cy="4248423"/>
        </p:xfrm>
        <a:graphic>
          <a:graphicData uri="http://schemas.openxmlformats.org/drawingml/2006/table">
            <a:tbl>
              <a:tblPr/>
              <a:tblGrid>
                <a:gridCol w="6050603">
                  <a:extLst>
                    <a:ext uri="{9D8B030D-6E8A-4147-A177-3AD203B41FA5}">
                      <a16:colId xmlns:a16="http://schemas.microsoft.com/office/drawing/2014/main" val="4016941419"/>
                    </a:ext>
                  </a:extLst>
                </a:gridCol>
                <a:gridCol w="2227634">
                  <a:extLst>
                    <a:ext uri="{9D8B030D-6E8A-4147-A177-3AD203B41FA5}">
                      <a16:colId xmlns:a16="http://schemas.microsoft.com/office/drawing/2014/main" val="2239828775"/>
                    </a:ext>
                  </a:extLst>
                </a:gridCol>
                <a:gridCol w="2071991">
                  <a:extLst>
                    <a:ext uri="{9D8B030D-6E8A-4147-A177-3AD203B41FA5}">
                      <a16:colId xmlns:a16="http://schemas.microsoft.com/office/drawing/2014/main" val="1687558867"/>
                    </a:ext>
                  </a:extLst>
                </a:gridCol>
              </a:tblGrid>
              <a:tr h="163271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900" b="0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Наименование отраслей</a:t>
                      </a:r>
                    </a:p>
                  </a:txBody>
                  <a:tcPr marL="34290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500" b="1" i="0" u="none" strike="noStrike" dirty="0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Факт 2023 год</a:t>
                      </a:r>
                    </a:p>
                    <a:p>
                      <a:pPr algn="ctr" rtl="0" fontAlgn="b"/>
                      <a:r>
                        <a:rPr lang="ru-RU" sz="2500" b="1" i="0" u="none" strike="noStrike" dirty="0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(млн. рублей)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500" b="1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Удельный вес (%%)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9529647"/>
                  </a:ext>
                </a:extLst>
              </a:tr>
              <a:tr h="48907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b="0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Обеспечение деятельности органов местного самоуправления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 dirty="0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171,5</a:t>
                      </a:r>
                    </a:p>
                  </a:txBody>
                  <a:tcPr marL="9525" marR="342900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4,71%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23612"/>
                  </a:ext>
                </a:extLst>
              </a:tr>
              <a:tr h="42532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b="0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Обеспечение деятельности казенных учреждений</a:t>
                      </a:r>
                    </a:p>
                  </a:txBody>
                  <a:tcPr marL="34290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224,98</a:t>
                      </a:r>
                    </a:p>
                  </a:txBody>
                  <a:tcPr marL="9525" marR="342900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6,18%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7200445"/>
                  </a:ext>
                </a:extLst>
              </a:tr>
              <a:tr h="42532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b="0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Развитие образования</a:t>
                      </a:r>
                    </a:p>
                  </a:txBody>
                  <a:tcPr marL="34290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2136,82</a:t>
                      </a:r>
                    </a:p>
                  </a:txBody>
                  <a:tcPr marL="9525" marR="342900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58,72%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047649"/>
                  </a:ext>
                </a:extLst>
              </a:tr>
              <a:tr h="42532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b="0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Социальное обеспечение </a:t>
                      </a:r>
                    </a:p>
                  </a:txBody>
                  <a:tcPr marL="34290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102,82</a:t>
                      </a:r>
                    </a:p>
                  </a:txBody>
                  <a:tcPr marL="9525" marR="342900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2,83%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493227"/>
                  </a:ext>
                </a:extLst>
              </a:tr>
              <a:tr h="42532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b="0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Капитальные вложения</a:t>
                      </a:r>
                    </a:p>
                  </a:txBody>
                  <a:tcPr marL="34290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412,52</a:t>
                      </a:r>
                    </a:p>
                  </a:txBody>
                  <a:tcPr marL="9525" marR="342900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11,34%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1680809"/>
                  </a:ext>
                </a:extLst>
              </a:tr>
              <a:tr h="42532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b="0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Прочие расходы</a:t>
                      </a:r>
                    </a:p>
                  </a:txBody>
                  <a:tcPr marL="342900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590,21</a:t>
                      </a:r>
                    </a:p>
                  </a:txBody>
                  <a:tcPr marL="9525" marR="342900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2500" b="1" i="0" u="none" strike="noStrike" dirty="0"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</a:rPr>
                        <a:t>16,22%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609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CD70AFD-6132-4632-9F95-098C265FB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dirty="0">
                <a:solidFill>
                  <a:srgbClr val="4A5362"/>
                </a:solidFill>
                <a:latin typeface="Impact" panose="020B0806030902050204" pitchFamily="34" charset="0"/>
              </a:rPr>
              <a:t>Контактная  информация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8A00766-BDFF-496E-BFC6-95D4453C1E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575881"/>
            <a:ext cx="10299970" cy="4520119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Финансовое управление  администрации 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муниципального образования Белореченский  район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Адрес:  352630, Краснодарский  край, г. Белореченск, ул. Ленина, 111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Телефоны (факс)  (8 86155) 2-29-35,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Электронная почта:  </a:t>
            </a:r>
            <a:r>
              <a:rPr lang="ru-RU" altLang="ru-RU" sz="2600" b="1" dirty="0"/>
              <a:t> </a:t>
            </a:r>
            <a:r>
              <a:rPr lang="en-US" altLang="ru-RU" sz="2600" b="1" dirty="0">
                <a:hlinkClick r:id="rId2"/>
              </a:rPr>
              <a:t>belofin@yandex.ru</a:t>
            </a:r>
            <a:endParaRPr lang="ru-RU" altLang="ru-RU" sz="2600" b="1" dirty="0"/>
          </a:p>
          <a:p>
            <a:pPr eaLnBrk="1" hangingPunct="1">
              <a:lnSpc>
                <a:spcPct val="90000"/>
              </a:lnSpc>
              <a:defRPr/>
            </a:pPr>
            <a:endParaRPr lang="ru-RU" altLang="ru-RU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C903706-942B-4567-97B7-19379995F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1434" y="372492"/>
            <a:ext cx="9549441" cy="121476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Основные цели и задачи, заявленные при формировании проекта бюджета на 2023 год: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2AA5634-42C8-4885-9A77-0C4890175B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31369" y="1971136"/>
            <a:ext cx="8819880" cy="4170871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сохранение и выполнение всех социальных обязательств;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обеспечение сбалансированности и  устойчивости бюджетной системы  муниципального  района;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повышение эффективности бюджетных  расходов;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удовлетворение потребностей  жителей в качественных  услугах образования,  культуры  и спорта;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обеспечение прозрачности  и  открытости бюджетного  процесса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7EAF544-A97A-4C07-B574-B0D5467B2B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8301" y="381000"/>
            <a:ext cx="9790981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Решенные цели  и  задачи при исполнении бюджета муниципального  образования Белореченский  район</a:t>
            </a:r>
            <a:endParaRPr lang="ru-RU" altLang="ru-RU" sz="3300" dirty="0">
              <a:solidFill>
                <a:srgbClr val="4C5662"/>
              </a:solidFill>
              <a:latin typeface="Impact" panose="020B080603090205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B0A9A01-5024-4644-8BE4-4DBD885132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68576" y="1981200"/>
            <a:ext cx="7642225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увеличение заработной плата работников бюджетной сферы с учетом достижения целевых значений «дорожных карт»;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по обеспечению доступности дошкольного образования для детей в  возрасте от 3 до 7  лет;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созданы  условия  для  оказания качественных  муниципальных  услуг;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обеспечено  соответствие доходов  и расходов бюджета муниципального  образования Белореченский  район;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формирование и исполнение бюджета  в «программном формате»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реализованы  мероприятия,  направленные  на  обеспечение прозрачности и  открытости  бюджетного процесса.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8731414-0294-4A5C-8987-B2E5E15A0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5556" y="381000"/>
            <a:ext cx="9115246" cy="137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Доходы бюджета муниципального  образования Белореченский  район  </a:t>
            </a:r>
          </a:p>
        </p:txBody>
      </p:sp>
      <p:graphicFrame>
        <p:nvGraphicFramePr>
          <p:cNvPr id="6229" name="Group 85">
            <a:extLst>
              <a:ext uri="{FF2B5EF4-FFF2-40B4-BE49-F238E27FC236}">
                <a16:creationId xmlns:a16="http://schemas.microsoft.com/office/drawing/2014/main" id="{0370933B-27E1-4EAE-86BB-CCF4D035E4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710282"/>
              </p:ext>
            </p:extLst>
          </p:nvPr>
        </p:nvGraphicFramePr>
        <p:xfrm>
          <a:off x="1095557" y="1967633"/>
          <a:ext cx="9710228" cy="4140650"/>
        </p:xfrm>
        <a:graphic>
          <a:graphicData uri="http://schemas.openxmlformats.org/drawingml/2006/table">
            <a:tbl>
              <a:tblPr/>
              <a:tblGrid>
                <a:gridCol w="4753152">
                  <a:extLst>
                    <a:ext uri="{9D8B030D-6E8A-4147-A177-3AD203B41FA5}">
                      <a16:colId xmlns:a16="http://schemas.microsoft.com/office/drawing/2014/main" val="885463835"/>
                    </a:ext>
                  </a:extLst>
                </a:gridCol>
                <a:gridCol w="2281712">
                  <a:extLst>
                    <a:ext uri="{9D8B030D-6E8A-4147-A177-3AD203B41FA5}">
                      <a16:colId xmlns:a16="http://schemas.microsoft.com/office/drawing/2014/main" val="1991379379"/>
                    </a:ext>
                  </a:extLst>
                </a:gridCol>
                <a:gridCol w="2675364">
                  <a:extLst>
                    <a:ext uri="{9D8B030D-6E8A-4147-A177-3AD203B41FA5}">
                      <a16:colId xmlns:a16="http://schemas.microsoft.com/office/drawing/2014/main" val="2374750711"/>
                    </a:ext>
                  </a:extLst>
                </a:gridCol>
              </a:tblGrid>
              <a:tr h="10492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Показатель 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2022 год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2023 год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331164"/>
                  </a:ext>
                </a:extLst>
              </a:tr>
              <a:tr h="9143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Доходы,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тыс. рублей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3 035 029,3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3 715 369, 3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0955039"/>
                  </a:ext>
                </a:extLst>
              </a:tr>
              <a:tr h="9426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Численность населения  на  отчетную дату, </a:t>
                      </a:r>
                      <a:r>
                        <a:rPr kumimoji="0" lang="ru-RU" altLang="ru-RU" sz="2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тыс.человек</a:t>
                      </a:r>
                      <a:endParaRPr kumimoji="0" lang="ru-RU" altLang="ru-RU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105,8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104,8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898474"/>
                  </a:ext>
                </a:extLst>
              </a:tr>
              <a:tr h="12343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  на одного  жителя,  тыс. рублей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28,7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35,5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34211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DB84F11-CD4C-4512-B703-16FE9B294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796" y="273050"/>
            <a:ext cx="9624205" cy="129695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Поступление доходов  в  бюджет муниципального  образования Белореченский  район в  2023  году     </a:t>
            </a:r>
            <a:b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                                               </a:t>
            </a:r>
            <a:r>
              <a:rPr lang="ru-RU" altLang="ru-RU" sz="21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(тыс. рублей)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D0CEB562-19C7-4343-B272-8A2766A09A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4335668"/>
              </p:ext>
            </p:extLst>
          </p:nvPr>
        </p:nvGraphicFramePr>
        <p:xfrm>
          <a:off x="1128410" y="1570008"/>
          <a:ext cx="10252952" cy="5014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3A5FDD0-D77C-4AD7-960C-DF630BB82D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3038" y="381000"/>
            <a:ext cx="10058400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Структура доходов  бюджета  муниципального  образования Белореченский район в  2023 году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4D225279-9D37-4EFF-BE64-55D918F2B6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2720921"/>
              </p:ext>
            </p:extLst>
          </p:nvPr>
        </p:nvGraphicFramePr>
        <p:xfrm>
          <a:off x="1522328" y="1657350"/>
          <a:ext cx="9706634" cy="481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171DB1C-3865-499E-AB6F-B97303799E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35413" y="188914"/>
            <a:ext cx="8975387" cy="15636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Налоговые и  неналоговые  доходы  бюджета муниципального образования Белореченский  район за 2023 год (тыс. рублей)</a:t>
            </a:r>
          </a:p>
        </p:txBody>
      </p:sp>
      <p:graphicFrame>
        <p:nvGraphicFramePr>
          <p:cNvPr id="9601" name="Group 385">
            <a:extLst>
              <a:ext uri="{FF2B5EF4-FFF2-40B4-BE49-F238E27FC236}">
                <a16:creationId xmlns:a16="http://schemas.microsoft.com/office/drawing/2014/main" id="{09591E90-8C90-431E-B199-CC7C85B3B8D2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07085667"/>
              </p:ext>
            </p:extLst>
          </p:nvPr>
        </p:nvGraphicFramePr>
        <p:xfrm>
          <a:off x="1070043" y="1673156"/>
          <a:ext cx="10332394" cy="4222885"/>
        </p:xfrm>
        <a:graphic>
          <a:graphicData uri="http://schemas.openxmlformats.org/drawingml/2006/table">
            <a:tbl>
              <a:tblPr/>
              <a:tblGrid>
                <a:gridCol w="4934995">
                  <a:extLst>
                    <a:ext uri="{9D8B030D-6E8A-4147-A177-3AD203B41FA5}">
                      <a16:colId xmlns:a16="http://schemas.microsoft.com/office/drawing/2014/main" val="4099085023"/>
                    </a:ext>
                  </a:extLst>
                </a:gridCol>
                <a:gridCol w="1736018">
                  <a:extLst>
                    <a:ext uri="{9D8B030D-6E8A-4147-A177-3AD203B41FA5}">
                      <a16:colId xmlns:a16="http://schemas.microsoft.com/office/drawing/2014/main" val="1782466867"/>
                    </a:ext>
                  </a:extLst>
                </a:gridCol>
                <a:gridCol w="1736016">
                  <a:extLst>
                    <a:ext uri="{9D8B030D-6E8A-4147-A177-3AD203B41FA5}">
                      <a16:colId xmlns:a16="http://schemas.microsoft.com/office/drawing/2014/main" val="3850149917"/>
                    </a:ext>
                  </a:extLst>
                </a:gridCol>
                <a:gridCol w="1925365">
                  <a:extLst>
                    <a:ext uri="{9D8B030D-6E8A-4147-A177-3AD203B41FA5}">
                      <a16:colId xmlns:a16="http://schemas.microsoft.com/office/drawing/2014/main" val="1437265726"/>
                    </a:ext>
                  </a:extLst>
                </a:gridCol>
              </a:tblGrid>
              <a:tr h="57008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 i="0" u="none" strike="noStrike" dirty="0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План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Факт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% исполнения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774178"/>
                  </a:ext>
                </a:extLst>
              </a:tr>
              <a:tr h="33459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Налоговые и  неналоговые  доходы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1 106 500,00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1 239 980,30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112,06%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3616514"/>
                  </a:ext>
                </a:extLst>
              </a:tr>
              <a:tr h="326580">
                <a:tc gridSpan="4">
                  <a:txBody>
                    <a:bodyPr/>
                    <a:lstStyle/>
                    <a:p>
                      <a:pPr algn="l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в  том числе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0521211"/>
                  </a:ext>
                </a:extLst>
              </a:tr>
              <a:tr h="32500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налог на  доходы  физических  лиц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616 625,40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687 625,80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111,51%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862928"/>
                  </a:ext>
                </a:extLst>
              </a:tr>
              <a:tr h="32228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налог  на  прибыль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15829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17738,6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112,06%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779254"/>
                  </a:ext>
                </a:extLst>
              </a:tr>
              <a:tr h="36917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налог,  взимаемый  в связи с применением УСН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230 062,00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235490,8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102,36%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806139"/>
                  </a:ext>
                </a:extLst>
              </a:tr>
              <a:tr h="32500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прочие  налоги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51 651,60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54 257,20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105,04%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65242"/>
                  </a:ext>
                </a:extLst>
              </a:tr>
              <a:tr h="32538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доходы  от реализации  имущества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2451,2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2915,7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118,95%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913403"/>
                  </a:ext>
                </a:extLst>
              </a:tr>
              <a:tr h="54789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плата  за  негативное  воздействие  на окружающую  среду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54758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55798,1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101,90%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7078913"/>
                  </a:ext>
                </a:extLst>
              </a:tr>
              <a:tr h="32228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Штрафы,  санкции, возмещение ущерба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5989,9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10002,2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166,98%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908830"/>
                  </a:ext>
                </a:extLst>
              </a:tr>
              <a:tr h="32658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Прочие неналоговые доходы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250627,9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176182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600" b="1" i="0" u="none" strike="noStrike" dirty="0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70,30%</a:t>
                      </a:r>
                    </a:p>
                  </a:txBody>
                  <a:tcPr marL="9525" marR="857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09656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Click="0" advTm="5000"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813B955-E323-4636-8DDF-7BFF136EAB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Структура  налоговых  и неналоговых доходов бюджета муниципального образования Белореченский  район </a:t>
            </a:r>
            <a:b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за 2023 год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7930CA18-AFDB-4FA3-8583-49838054C1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146503"/>
              </p:ext>
            </p:extLst>
          </p:nvPr>
        </p:nvGraphicFramePr>
        <p:xfrm>
          <a:off x="838200" y="2013726"/>
          <a:ext cx="10515600" cy="4844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4690E5E-12B2-49C9-B182-5C8695EED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86928" y="381000"/>
            <a:ext cx="9123873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Итоги исполнения бюджета  муниципального  образования Белореченский  район </a:t>
            </a:r>
            <a:b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за 2023 год                                                               </a:t>
            </a:r>
            <a:r>
              <a:rPr lang="ru-RU" altLang="ru-RU" sz="2500" b="1" dirty="0">
                <a:solidFill>
                  <a:srgbClr val="363D48"/>
                </a:solidFill>
                <a:latin typeface="Impact" panose="020B0806030902050204" pitchFamily="34" charset="0"/>
              </a:rPr>
              <a:t>(тыс. рублей)</a:t>
            </a:r>
          </a:p>
        </p:txBody>
      </p:sp>
      <p:graphicFrame>
        <p:nvGraphicFramePr>
          <p:cNvPr id="16423" name="Group 39">
            <a:extLst>
              <a:ext uri="{FF2B5EF4-FFF2-40B4-BE49-F238E27FC236}">
                <a16:creationId xmlns:a16="http://schemas.microsoft.com/office/drawing/2014/main" id="{D33F8205-E00E-4311-AA26-EF4EB71645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941653"/>
              </p:ext>
            </p:extLst>
          </p:nvPr>
        </p:nvGraphicFramePr>
        <p:xfrm>
          <a:off x="793243" y="2339976"/>
          <a:ext cx="9975276" cy="3829051"/>
        </p:xfrm>
        <a:graphic>
          <a:graphicData uri="http://schemas.openxmlformats.org/drawingml/2006/table">
            <a:tbl>
              <a:tblPr/>
              <a:tblGrid>
                <a:gridCol w="3282646">
                  <a:extLst>
                    <a:ext uri="{9D8B030D-6E8A-4147-A177-3AD203B41FA5}">
                      <a16:colId xmlns:a16="http://schemas.microsoft.com/office/drawing/2014/main" val="3224340498"/>
                    </a:ext>
                  </a:extLst>
                </a:gridCol>
                <a:gridCol w="3365317">
                  <a:extLst>
                    <a:ext uri="{9D8B030D-6E8A-4147-A177-3AD203B41FA5}">
                      <a16:colId xmlns:a16="http://schemas.microsoft.com/office/drawing/2014/main" val="512280554"/>
                    </a:ext>
                  </a:extLst>
                </a:gridCol>
                <a:gridCol w="3327313">
                  <a:extLst>
                    <a:ext uri="{9D8B030D-6E8A-4147-A177-3AD203B41FA5}">
                      <a16:colId xmlns:a16="http://schemas.microsoft.com/office/drawing/2014/main" val="1728534319"/>
                    </a:ext>
                  </a:extLst>
                </a:gridCol>
              </a:tblGrid>
              <a:tr h="662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0" i="0" u="none" strike="noStrike" cap="none" normalizeH="0" baseline="0" dirty="0">
                        <a:ln>
                          <a:noFill/>
                        </a:ln>
                        <a:solidFill>
                          <a:srgbClr val="4C566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ПЛАН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ФАКТ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6563248"/>
                  </a:ext>
                </a:extLst>
              </a:tr>
              <a:tr h="7747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3 715 369,3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3 763 324,6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4127370"/>
                  </a:ext>
                </a:extLst>
              </a:tr>
              <a:tr h="9351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Расходы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3 848 748,3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3 638848,9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8049989"/>
                  </a:ext>
                </a:extLst>
              </a:tr>
              <a:tr h="1457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Дефицит (-)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Профицит (+)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- 133 379,0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+ 124 475,7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0" i="0" u="none" strike="noStrike" cap="none" normalizeH="0" baseline="0" dirty="0">
                        <a:ln>
                          <a:noFill/>
                        </a:ln>
                        <a:solidFill>
                          <a:srgbClr val="4C566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16054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</TotalTime>
  <Words>639</Words>
  <Application>Microsoft Office PowerPoint</Application>
  <PresentationFormat>Широкоэкранный</PresentationFormat>
  <Paragraphs>152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Arial Black</vt:lpstr>
      <vt:lpstr>Arial Cyr</vt:lpstr>
      <vt:lpstr>Calibri</vt:lpstr>
      <vt:lpstr>Calibri Light</vt:lpstr>
      <vt:lpstr>Impact</vt:lpstr>
      <vt:lpstr>Wingdings</vt:lpstr>
      <vt:lpstr>Тема Office</vt:lpstr>
      <vt:lpstr>Диаграмма</vt:lpstr>
      <vt:lpstr>Chart</vt:lpstr>
      <vt:lpstr>Отчет об исполнении бюджета  муниципального образования Белореченский  район  за  2023 год</vt:lpstr>
      <vt:lpstr>Основные цели и задачи, заявленные при формировании проекта бюджета на 2023 год:</vt:lpstr>
      <vt:lpstr>Решенные цели  и  задачи при исполнении бюджета муниципального  образования Белореченский  район</vt:lpstr>
      <vt:lpstr>Доходы бюджета муниципального  образования Белореченский  район  </vt:lpstr>
      <vt:lpstr>Поступление доходов  в  бюджет муниципального  образования Белореченский  район в  2023  году                                                                                                                         (тыс. рублей)</vt:lpstr>
      <vt:lpstr>Структура доходов  бюджета  муниципального  образования Белореченский район в  2023 году</vt:lpstr>
      <vt:lpstr>Налоговые и  неналоговые  доходы  бюджета муниципального образования Белореченский  район за 2023 год (тыс. рублей)</vt:lpstr>
      <vt:lpstr>Структура  налоговых  и неналоговых доходов бюджета муниципального образования Белореченский  район  за 2023 год</vt:lpstr>
      <vt:lpstr>Итоги исполнения бюджета  муниципального  образования Белореченский  район  за 2023 год                                                               (тыс. рублей)</vt:lpstr>
      <vt:lpstr>Доля  расходов муниципальных и региональных программ в  общем  объеме расходов  бюджета  муниципального  образования Белореченский  район  за 2023 год</vt:lpstr>
      <vt:lpstr>Расходы  бюджета  муниципального  образования Белореченский  район за 2023 год,                                                                                         тыс. рублей</vt:lpstr>
      <vt:lpstr>Структура  расходов бюджета  муниципального  образования Белореченский  район в 2023 году, руб.</vt:lpstr>
      <vt:lpstr>Исполнение бюджета  муниципального  образования Белореченский  район в 2023 году в  разрезе  отраслей                                                                                                                           (млн. рублей)</vt:lpstr>
      <vt:lpstr>Основные направления  расходования  средств  по муниципальным  программам </vt:lpstr>
      <vt:lpstr>Контактная  информация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Михневич Наталия Владимировна</cp:lastModifiedBy>
  <cp:revision>36</cp:revision>
  <cp:lastPrinted>2025-05-15T09:50:56Z</cp:lastPrinted>
  <dcterms:created xsi:type="dcterms:W3CDTF">2021-04-14T06:25:05Z</dcterms:created>
  <dcterms:modified xsi:type="dcterms:W3CDTF">2025-05-15T10:49:29Z</dcterms:modified>
</cp:coreProperties>
</file>